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7099300" cy="10234613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F18E00"/>
    <a:srgbClr val="4C5D68"/>
    <a:srgbClr val="FFFFFF"/>
    <a:srgbClr val="F8F8F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4" autoAdjust="0"/>
    <p:restoredTop sz="78313" autoAdjust="0"/>
  </p:normalViewPr>
  <p:slideViewPr>
    <p:cSldViewPr>
      <p:cViewPr varScale="1">
        <p:scale>
          <a:sx n="56" d="100"/>
          <a:sy n="56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7.xml" />
  <Relationship Id="rId13" Type="http://schemas.openxmlformats.org/officeDocument/2006/relationships/theme" Target="theme/theme1.xml" />
  <Relationship Id="rId3" Type="http://schemas.openxmlformats.org/officeDocument/2006/relationships/slide" Target="slides/slide2.xml" />
  <Relationship Id="rId7" Type="http://schemas.openxmlformats.org/officeDocument/2006/relationships/slide" Target="slides/slide6.xml" />
  <Relationship Id="rId12" Type="http://schemas.openxmlformats.org/officeDocument/2006/relationships/viewProps" Target="viewProps.xml" />
  <Relationship Id="rId2" Type="http://schemas.openxmlformats.org/officeDocument/2006/relationships/slide" Target="slides/slide1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5.xml" />
  <Relationship Id="rId11" Type="http://schemas.openxmlformats.org/officeDocument/2006/relationships/presProps" Target="presProps.xml" />
  <Relationship Id="rId5" Type="http://schemas.openxmlformats.org/officeDocument/2006/relationships/slide" Target="slides/slide4.xml" />
  <Relationship Id="rId10" Type="http://schemas.openxmlformats.org/officeDocument/2006/relationships/handoutMaster" Target="handoutMasters/handoutMaster1.xml" />
  <Relationship Id="rId4" Type="http://schemas.openxmlformats.org/officeDocument/2006/relationships/slide" Target="slides/slide3.xml" />
  <Relationship Id="rId9" Type="http://schemas.openxmlformats.org/officeDocument/2006/relationships/notesMaster" Target="notesMasters/notesMaster1.xml" />
  <Relationship Id="rId14" Type="http://schemas.openxmlformats.org/officeDocument/2006/relationships/tableStyles" Target="tableStyles.xml" />
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9032" tIns="49514" rIns="99032" bIns="49514" anchor="b"/>
          <a:lstStyle/>
          <a:p>
            <a:pPr defTabSz="989013"/>
            <a:r>
              <a:rPr lang="nl-NL" sz="1000" b="0"/>
              <a:t>© M&amp;I/Partners</a:t>
            </a:r>
          </a:p>
          <a:p>
            <a:pPr defTabSz="989013"/>
            <a:r>
              <a:rPr lang="nl-NL" sz="1000" b="0"/>
              <a:t>February 12, 2009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9032" tIns="49514" rIns="99032" bIns="49514" anchor="b"/>
          <a:lstStyle/>
          <a:p>
            <a:pPr algn="r" defTabSz="989013"/>
            <a:fld id="{991113D4-AD2B-47B5-96DB-160973B92C1E}" type="slidenum">
              <a:rPr lang="nl-NL" sz="1000" b="0"/>
              <a:pPr algn="r" defTabSz="989013"/>
              <a:t>‹#›</a:t>
            </a:fld>
            <a:endParaRPr lang="nl-NL" sz="1000" b="0"/>
          </a:p>
        </p:txBody>
      </p:sp>
      <p:grpSp>
        <p:nvGrpSpPr>
          <p:cNvPr id="5134" name="Group 14"/>
          <p:cNvGrpSpPr>
            <a:grpSpLocks/>
          </p:cNvGrpSpPr>
          <p:nvPr/>
        </p:nvGrpSpPr>
        <p:grpSpPr bwMode="auto">
          <a:xfrm>
            <a:off x="0" y="9729788"/>
            <a:ext cx="7099300" cy="109537"/>
            <a:chOff x="0" y="3552"/>
            <a:chExt cx="5760" cy="73"/>
          </a:xfrm>
        </p:grpSpPr>
        <p:sp>
          <p:nvSpPr>
            <p:cNvPr id="5135" name="Rectangle 15"/>
            <p:cNvSpPr>
              <a:spLocks noChangeArrowheads="1"/>
            </p:cNvSpPr>
            <p:nvPr userDrawn="1"/>
          </p:nvSpPr>
          <p:spPr bwMode="auto">
            <a:xfrm>
              <a:off x="0" y="3552"/>
              <a:ext cx="576" cy="73"/>
            </a:xfrm>
            <a:prstGeom prst="rect">
              <a:avLst/>
            </a:prstGeom>
            <a:solidFill>
              <a:srgbClr val="5C90B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136" name="Rectangle 16"/>
            <p:cNvSpPr>
              <a:spLocks noChangeArrowheads="1"/>
            </p:cNvSpPr>
            <p:nvPr userDrawn="1"/>
          </p:nvSpPr>
          <p:spPr bwMode="auto">
            <a:xfrm>
              <a:off x="1152" y="3552"/>
              <a:ext cx="576" cy="73"/>
            </a:xfrm>
            <a:prstGeom prst="rect">
              <a:avLst/>
            </a:prstGeom>
            <a:solidFill>
              <a:srgbClr val="2E8C9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137" name="Rectangle 17"/>
            <p:cNvSpPr>
              <a:spLocks noChangeArrowheads="1"/>
            </p:cNvSpPr>
            <p:nvPr userDrawn="1"/>
          </p:nvSpPr>
          <p:spPr bwMode="auto">
            <a:xfrm>
              <a:off x="2304" y="3552"/>
              <a:ext cx="576" cy="73"/>
            </a:xfrm>
            <a:prstGeom prst="rect">
              <a:avLst/>
            </a:prstGeom>
            <a:solidFill>
              <a:srgbClr val="2A8EC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138" name="Rectangle 18"/>
            <p:cNvSpPr>
              <a:spLocks noChangeArrowheads="1"/>
            </p:cNvSpPr>
            <p:nvPr userDrawn="1"/>
          </p:nvSpPr>
          <p:spPr bwMode="auto">
            <a:xfrm>
              <a:off x="1728" y="3552"/>
              <a:ext cx="576" cy="73"/>
            </a:xfrm>
            <a:prstGeom prst="rect">
              <a:avLst/>
            </a:prstGeom>
            <a:solidFill>
              <a:srgbClr val="CBA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139" name="Rectangle 19"/>
            <p:cNvSpPr>
              <a:spLocks noChangeArrowheads="1"/>
            </p:cNvSpPr>
            <p:nvPr userDrawn="1"/>
          </p:nvSpPr>
          <p:spPr bwMode="auto">
            <a:xfrm>
              <a:off x="576" y="3552"/>
              <a:ext cx="576" cy="73"/>
            </a:xfrm>
            <a:prstGeom prst="rect">
              <a:avLst/>
            </a:prstGeom>
            <a:solidFill>
              <a:srgbClr val="CD338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140" name="Rectangle 20"/>
            <p:cNvSpPr>
              <a:spLocks noChangeArrowheads="1"/>
            </p:cNvSpPr>
            <p:nvPr userDrawn="1"/>
          </p:nvSpPr>
          <p:spPr bwMode="auto">
            <a:xfrm>
              <a:off x="3456" y="3552"/>
              <a:ext cx="576" cy="73"/>
            </a:xfrm>
            <a:prstGeom prst="rect">
              <a:avLst/>
            </a:prstGeom>
            <a:solidFill>
              <a:srgbClr val="8174A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141" name="Rectangle 21"/>
            <p:cNvSpPr>
              <a:spLocks noChangeArrowheads="1"/>
            </p:cNvSpPr>
            <p:nvPr userDrawn="1"/>
          </p:nvSpPr>
          <p:spPr bwMode="auto">
            <a:xfrm>
              <a:off x="2880" y="3552"/>
              <a:ext cx="576" cy="73"/>
            </a:xfrm>
            <a:prstGeom prst="rect">
              <a:avLst/>
            </a:prstGeom>
            <a:solidFill>
              <a:srgbClr val="F18E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142" name="Rectangle 22"/>
            <p:cNvSpPr>
              <a:spLocks noChangeArrowheads="1"/>
            </p:cNvSpPr>
            <p:nvPr userDrawn="1"/>
          </p:nvSpPr>
          <p:spPr bwMode="auto">
            <a:xfrm>
              <a:off x="4608" y="3552"/>
              <a:ext cx="576" cy="73"/>
            </a:xfrm>
            <a:prstGeom prst="rect">
              <a:avLst/>
            </a:prstGeom>
            <a:solidFill>
              <a:srgbClr val="9B3C8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143" name="Rectangle 23"/>
            <p:cNvSpPr>
              <a:spLocks noChangeArrowheads="1"/>
            </p:cNvSpPr>
            <p:nvPr userDrawn="1"/>
          </p:nvSpPr>
          <p:spPr bwMode="auto">
            <a:xfrm>
              <a:off x="4032" y="3552"/>
              <a:ext cx="576" cy="73"/>
            </a:xfrm>
            <a:prstGeom prst="rect">
              <a:avLst/>
            </a:prstGeom>
            <a:solidFill>
              <a:srgbClr val="7D903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5144" name="Rectangle 24"/>
            <p:cNvSpPr>
              <a:spLocks noChangeArrowheads="1"/>
            </p:cNvSpPr>
            <p:nvPr userDrawn="1"/>
          </p:nvSpPr>
          <p:spPr bwMode="auto">
            <a:xfrm>
              <a:off x="5184" y="3552"/>
              <a:ext cx="576" cy="73"/>
            </a:xfrm>
            <a:prstGeom prst="rect">
              <a:avLst/>
            </a:prstGeom>
            <a:solidFill>
              <a:srgbClr val="B0A7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93775" y="769938"/>
            <a:ext cx="5113338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2" tIns="49514" rIns="99032" bIns="495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9032" tIns="49514" rIns="99032" bIns="49514" anchor="b"/>
          <a:lstStyle/>
          <a:p>
            <a:pPr defTabSz="989013"/>
            <a:r>
              <a:rPr lang="nl-NL" sz="1000" b="0"/>
              <a:t>© M&amp;I/Partners</a:t>
            </a:r>
          </a:p>
          <a:p>
            <a:pPr defTabSz="989013"/>
            <a:r>
              <a:rPr lang="nl-NL" sz="1000" b="0"/>
              <a:t>February 12, 2009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9032" tIns="49514" rIns="99032" bIns="49514" anchor="b"/>
          <a:lstStyle/>
          <a:p>
            <a:pPr algn="r" defTabSz="989013"/>
            <a:fld id="{EFB7899A-6FF1-4CCD-BD0E-A09463352443}" type="slidenum">
              <a:rPr lang="nl-NL" sz="1000" b="0"/>
              <a:pPr algn="r" defTabSz="989013"/>
              <a:t>‹#›</a:t>
            </a:fld>
            <a:endParaRPr lang="nl-NL" sz="1000" b="0"/>
          </a:p>
        </p:txBody>
      </p:sp>
      <p:grpSp>
        <p:nvGrpSpPr>
          <p:cNvPr id="7178" name="Group 10"/>
          <p:cNvGrpSpPr>
            <a:grpSpLocks/>
          </p:cNvGrpSpPr>
          <p:nvPr/>
        </p:nvGrpSpPr>
        <p:grpSpPr bwMode="auto">
          <a:xfrm>
            <a:off x="0" y="9794875"/>
            <a:ext cx="7099300" cy="84138"/>
            <a:chOff x="0" y="3552"/>
            <a:chExt cx="5760" cy="73"/>
          </a:xfrm>
        </p:grpSpPr>
        <p:sp>
          <p:nvSpPr>
            <p:cNvPr id="7179" name="Rectangle 11"/>
            <p:cNvSpPr>
              <a:spLocks noChangeArrowheads="1"/>
            </p:cNvSpPr>
            <p:nvPr userDrawn="1"/>
          </p:nvSpPr>
          <p:spPr bwMode="auto">
            <a:xfrm>
              <a:off x="0" y="3552"/>
              <a:ext cx="576" cy="73"/>
            </a:xfrm>
            <a:prstGeom prst="rect">
              <a:avLst/>
            </a:prstGeom>
            <a:solidFill>
              <a:srgbClr val="5C90B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7180" name="Rectangle 12"/>
            <p:cNvSpPr>
              <a:spLocks noChangeArrowheads="1"/>
            </p:cNvSpPr>
            <p:nvPr userDrawn="1"/>
          </p:nvSpPr>
          <p:spPr bwMode="auto">
            <a:xfrm>
              <a:off x="1152" y="3552"/>
              <a:ext cx="576" cy="73"/>
            </a:xfrm>
            <a:prstGeom prst="rect">
              <a:avLst/>
            </a:prstGeom>
            <a:solidFill>
              <a:srgbClr val="2E8C9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7181" name="Rectangle 13"/>
            <p:cNvSpPr>
              <a:spLocks noChangeArrowheads="1"/>
            </p:cNvSpPr>
            <p:nvPr userDrawn="1"/>
          </p:nvSpPr>
          <p:spPr bwMode="auto">
            <a:xfrm>
              <a:off x="2304" y="3552"/>
              <a:ext cx="576" cy="73"/>
            </a:xfrm>
            <a:prstGeom prst="rect">
              <a:avLst/>
            </a:prstGeom>
            <a:solidFill>
              <a:srgbClr val="2A8EC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7182" name="Rectangle 14"/>
            <p:cNvSpPr>
              <a:spLocks noChangeArrowheads="1"/>
            </p:cNvSpPr>
            <p:nvPr userDrawn="1"/>
          </p:nvSpPr>
          <p:spPr bwMode="auto">
            <a:xfrm>
              <a:off x="1728" y="3552"/>
              <a:ext cx="576" cy="73"/>
            </a:xfrm>
            <a:prstGeom prst="rect">
              <a:avLst/>
            </a:prstGeom>
            <a:solidFill>
              <a:srgbClr val="CBA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7183" name="Rectangle 15"/>
            <p:cNvSpPr>
              <a:spLocks noChangeArrowheads="1"/>
            </p:cNvSpPr>
            <p:nvPr userDrawn="1"/>
          </p:nvSpPr>
          <p:spPr bwMode="auto">
            <a:xfrm>
              <a:off x="576" y="3552"/>
              <a:ext cx="576" cy="73"/>
            </a:xfrm>
            <a:prstGeom prst="rect">
              <a:avLst/>
            </a:prstGeom>
            <a:solidFill>
              <a:srgbClr val="CD338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7184" name="Rectangle 16"/>
            <p:cNvSpPr>
              <a:spLocks noChangeArrowheads="1"/>
            </p:cNvSpPr>
            <p:nvPr userDrawn="1"/>
          </p:nvSpPr>
          <p:spPr bwMode="auto">
            <a:xfrm>
              <a:off x="3456" y="3552"/>
              <a:ext cx="576" cy="73"/>
            </a:xfrm>
            <a:prstGeom prst="rect">
              <a:avLst/>
            </a:prstGeom>
            <a:solidFill>
              <a:srgbClr val="8174A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7185" name="Rectangle 17"/>
            <p:cNvSpPr>
              <a:spLocks noChangeArrowheads="1"/>
            </p:cNvSpPr>
            <p:nvPr userDrawn="1"/>
          </p:nvSpPr>
          <p:spPr bwMode="auto">
            <a:xfrm>
              <a:off x="2880" y="3552"/>
              <a:ext cx="576" cy="73"/>
            </a:xfrm>
            <a:prstGeom prst="rect">
              <a:avLst/>
            </a:prstGeom>
            <a:solidFill>
              <a:srgbClr val="F18E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7186" name="Rectangle 18"/>
            <p:cNvSpPr>
              <a:spLocks noChangeArrowheads="1"/>
            </p:cNvSpPr>
            <p:nvPr userDrawn="1"/>
          </p:nvSpPr>
          <p:spPr bwMode="auto">
            <a:xfrm>
              <a:off x="4608" y="3552"/>
              <a:ext cx="576" cy="73"/>
            </a:xfrm>
            <a:prstGeom prst="rect">
              <a:avLst/>
            </a:prstGeom>
            <a:solidFill>
              <a:srgbClr val="9B3C8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7187" name="Rectangle 19"/>
            <p:cNvSpPr>
              <a:spLocks noChangeArrowheads="1"/>
            </p:cNvSpPr>
            <p:nvPr userDrawn="1"/>
          </p:nvSpPr>
          <p:spPr bwMode="auto">
            <a:xfrm>
              <a:off x="4032" y="3552"/>
              <a:ext cx="576" cy="73"/>
            </a:xfrm>
            <a:prstGeom prst="rect">
              <a:avLst/>
            </a:prstGeom>
            <a:solidFill>
              <a:srgbClr val="7D903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7188" name="Rectangle 20"/>
            <p:cNvSpPr>
              <a:spLocks noChangeArrowheads="1"/>
            </p:cNvSpPr>
            <p:nvPr userDrawn="1"/>
          </p:nvSpPr>
          <p:spPr bwMode="auto">
            <a:xfrm>
              <a:off x="5184" y="3552"/>
              <a:ext cx="576" cy="73"/>
            </a:xfrm>
            <a:prstGeom prst="rect">
              <a:avLst/>
            </a:prstGeom>
            <a:solidFill>
              <a:srgbClr val="B0A7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7" name="Picture 65" descr="brug met 2 mensen_bijgesneden PH klein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57338"/>
            <a:ext cx="9144000" cy="4727575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2360613"/>
            <a:ext cx="7773988" cy="641350"/>
          </a:xfrm>
        </p:spPr>
        <p:txBody>
          <a:bodyPr>
            <a:spAutoFit/>
          </a:bodyPr>
          <a:lstStyle>
            <a:lvl1pPr>
              <a:buClr>
                <a:schemeClr val="folHlink"/>
              </a:buClr>
              <a:buSzPct val="75000"/>
              <a:buFont typeface="Wingdings" pitchFamily="2" charset="2"/>
              <a:buNone/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grpSp>
        <p:nvGrpSpPr>
          <p:cNvPr id="3126" name="Group 54"/>
          <p:cNvGrpSpPr>
            <a:grpSpLocks/>
          </p:cNvGrpSpPr>
          <p:nvPr/>
        </p:nvGrpSpPr>
        <p:grpSpPr bwMode="auto">
          <a:xfrm>
            <a:off x="0" y="5638800"/>
            <a:ext cx="9144000" cy="115888"/>
            <a:chOff x="0" y="3552"/>
            <a:chExt cx="5760" cy="73"/>
          </a:xfrm>
        </p:grpSpPr>
        <p:sp>
          <p:nvSpPr>
            <p:cNvPr id="3116" name="Rectangle 44"/>
            <p:cNvSpPr>
              <a:spLocks noChangeArrowheads="1"/>
            </p:cNvSpPr>
            <p:nvPr userDrawn="1"/>
          </p:nvSpPr>
          <p:spPr bwMode="auto">
            <a:xfrm>
              <a:off x="0" y="3552"/>
              <a:ext cx="576" cy="73"/>
            </a:xfrm>
            <a:prstGeom prst="rect">
              <a:avLst/>
            </a:prstGeom>
            <a:solidFill>
              <a:srgbClr val="5C90B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17" name="Rectangle 45"/>
            <p:cNvSpPr>
              <a:spLocks noChangeArrowheads="1"/>
            </p:cNvSpPr>
            <p:nvPr userDrawn="1"/>
          </p:nvSpPr>
          <p:spPr bwMode="auto">
            <a:xfrm>
              <a:off x="1152" y="3552"/>
              <a:ext cx="576" cy="73"/>
            </a:xfrm>
            <a:prstGeom prst="rect">
              <a:avLst/>
            </a:prstGeom>
            <a:solidFill>
              <a:srgbClr val="2E8C9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18" name="Rectangle 46"/>
            <p:cNvSpPr>
              <a:spLocks noChangeArrowheads="1"/>
            </p:cNvSpPr>
            <p:nvPr userDrawn="1"/>
          </p:nvSpPr>
          <p:spPr bwMode="auto">
            <a:xfrm>
              <a:off x="2304" y="3552"/>
              <a:ext cx="576" cy="73"/>
            </a:xfrm>
            <a:prstGeom prst="rect">
              <a:avLst/>
            </a:prstGeom>
            <a:solidFill>
              <a:srgbClr val="2A8EC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19" name="Rectangle 47"/>
            <p:cNvSpPr>
              <a:spLocks noChangeArrowheads="1"/>
            </p:cNvSpPr>
            <p:nvPr userDrawn="1"/>
          </p:nvSpPr>
          <p:spPr bwMode="auto">
            <a:xfrm>
              <a:off x="1728" y="3552"/>
              <a:ext cx="576" cy="73"/>
            </a:xfrm>
            <a:prstGeom prst="rect">
              <a:avLst/>
            </a:prstGeom>
            <a:solidFill>
              <a:srgbClr val="CBA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20" name="Rectangle 48"/>
            <p:cNvSpPr>
              <a:spLocks noChangeArrowheads="1"/>
            </p:cNvSpPr>
            <p:nvPr userDrawn="1"/>
          </p:nvSpPr>
          <p:spPr bwMode="auto">
            <a:xfrm>
              <a:off x="576" y="3552"/>
              <a:ext cx="576" cy="73"/>
            </a:xfrm>
            <a:prstGeom prst="rect">
              <a:avLst/>
            </a:prstGeom>
            <a:solidFill>
              <a:srgbClr val="CD338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21" name="Rectangle 49"/>
            <p:cNvSpPr>
              <a:spLocks noChangeArrowheads="1"/>
            </p:cNvSpPr>
            <p:nvPr userDrawn="1"/>
          </p:nvSpPr>
          <p:spPr bwMode="auto">
            <a:xfrm>
              <a:off x="3456" y="3552"/>
              <a:ext cx="576" cy="73"/>
            </a:xfrm>
            <a:prstGeom prst="rect">
              <a:avLst/>
            </a:prstGeom>
            <a:solidFill>
              <a:srgbClr val="8174A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22" name="Rectangle 50"/>
            <p:cNvSpPr>
              <a:spLocks noChangeArrowheads="1"/>
            </p:cNvSpPr>
            <p:nvPr userDrawn="1"/>
          </p:nvSpPr>
          <p:spPr bwMode="auto">
            <a:xfrm>
              <a:off x="2880" y="3552"/>
              <a:ext cx="576" cy="73"/>
            </a:xfrm>
            <a:prstGeom prst="rect">
              <a:avLst/>
            </a:prstGeom>
            <a:solidFill>
              <a:srgbClr val="F18E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23" name="Rectangle 51"/>
            <p:cNvSpPr>
              <a:spLocks noChangeArrowheads="1"/>
            </p:cNvSpPr>
            <p:nvPr userDrawn="1"/>
          </p:nvSpPr>
          <p:spPr bwMode="auto">
            <a:xfrm>
              <a:off x="4608" y="3552"/>
              <a:ext cx="576" cy="73"/>
            </a:xfrm>
            <a:prstGeom prst="rect">
              <a:avLst/>
            </a:prstGeom>
            <a:solidFill>
              <a:srgbClr val="9B3C8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24" name="Rectangle 52"/>
            <p:cNvSpPr>
              <a:spLocks noChangeArrowheads="1"/>
            </p:cNvSpPr>
            <p:nvPr userDrawn="1"/>
          </p:nvSpPr>
          <p:spPr bwMode="auto">
            <a:xfrm>
              <a:off x="4032" y="3552"/>
              <a:ext cx="576" cy="73"/>
            </a:xfrm>
            <a:prstGeom prst="rect">
              <a:avLst/>
            </a:prstGeom>
            <a:solidFill>
              <a:srgbClr val="7D903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125" name="Rectangle 53"/>
            <p:cNvSpPr>
              <a:spLocks noChangeArrowheads="1"/>
            </p:cNvSpPr>
            <p:nvPr userDrawn="1"/>
          </p:nvSpPr>
          <p:spPr bwMode="auto">
            <a:xfrm>
              <a:off x="5184" y="3552"/>
              <a:ext cx="576" cy="73"/>
            </a:xfrm>
            <a:prstGeom prst="rect">
              <a:avLst/>
            </a:prstGeom>
            <a:solidFill>
              <a:srgbClr val="B0A7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724400"/>
            <a:ext cx="7773988" cy="838200"/>
          </a:xfrm>
        </p:spPr>
        <p:txBody>
          <a:bodyPr anchor="b"/>
          <a:lstStyle>
            <a:lvl1pPr marL="0" indent="0">
              <a:buClr>
                <a:schemeClr val="folHlink"/>
              </a:buClr>
              <a:buSzPct val="75000"/>
              <a:buFont typeface="Wingdings" pitchFamily="2" charset="2"/>
              <a:buNone/>
              <a:defRPr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pic>
        <p:nvPicPr>
          <p:cNvPr id="3138" name="Picture 66" descr="Logo-Engels-Kleur-LageResolutie_PMS7546-7545-7406_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620713"/>
            <a:ext cx="3038475" cy="841375"/>
          </a:xfrm>
          <a:prstGeom prst="rect">
            <a:avLst/>
          </a:prstGeom>
          <a:noFill/>
        </p:spPr>
      </p:pic>
      <p:sp>
        <p:nvSpPr>
          <p:cNvPr id="3139" name="Text Box 67"/>
          <p:cNvSpPr txBox="1">
            <a:spLocks noChangeArrowheads="1"/>
          </p:cNvSpPr>
          <p:nvPr/>
        </p:nvSpPr>
        <p:spPr bwMode="auto">
          <a:xfrm>
            <a:off x="395288" y="6308725"/>
            <a:ext cx="2982912" cy="396875"/>
          </a:xfrm>
          <a:prstGeom prst="rect">
            <a:avLst/>
          </a:prstGeom>
          <a:noFill/>
          <a:ln w="22225">
            <a:noFill/>
            <a:miter lim="800000"/>
            <a:headEnd/>
            <a:tailEnd type="none" w="lg" len="lg"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2000">
                <a:solidFill>
                  <a:schemeClr val="bg2"/>
                </a:solidFill>
                <a:latin typeface="Century" pitchFamily="18" charset="0"/>
              </a:rPr>
              <a:t>The power of dedication</a:t>
            </a:r>
            <a:endParaRPr lang="nl-NL" sz="2000">
              <a:solidFill>
                <a:schemeClr val="bg2"/>
              </a:solidFill>
              <a:latin typeface="Century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7DE5BD6-C5CD-4FCE-9293-302A63C5DEE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304800"/>
            <a:ext cx="2068513" cy="5799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3388" y="304800"/>
            <a:ext cx="6056312" cy="5799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FA3A19-6B40-4927-963D-83B9AF42EE3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540E1A-DFDB-4791-B217-CDAEBA8A273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29AFF6F-CA38-45F5-BCBB-4ED91221680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3388" y="1065213"/>
            <a:ext cx="4062412" cy="5038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5213"/>
            <a:ext cx="4062413" cy="5038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5C0DB9-C9BD-4CF7-84E0-7A51BB7DE50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B0287A-E760-4E55-9A16-8DE7967F867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0DD478-1970-4FEB-8BDA-53C26289046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A56A1B-34EE-46C4-A483-BE853BC3B1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9B49AD-AB3A-4381-87B0-F6C15B4C524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239D56-D388-4477-AA6C-99DDEF5054B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%08logo.jpg%20%20%20%20%20%20%20%20%20%20%20%20%20%20%20%20%20%20%20%20%20%20%20%20%20%20%20%20%20%20%20%20%20%20%20%20%20%20%20%20%20%20%20%20%20%20%20%20%20%20%20%20%20%20%20001C3879%0cMacintosh%20HD%20%20%20%20%20%20%20%20%20%20%20%20%20%20%20%20%20%20%20BB717056: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Rectangle 14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433388" y="1065213"/>
            <a:ext cx="8277225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9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78813" y="6477000"/>
            <a:ext cx="431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000">
                <a:solidFill>
                  <a:srgbClr val="F18E00"/>
                </a:solidFill>
              </a:defRPr>
            </a:lvl1pPr>
          </a:lstStyle>
          <a:p>
            <a:fld id="{170CC7C5-0999-41F7-B66A-BDA615DA538F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112" name="Group 88"/>
          <p:cNvGrpSpPr>
            <a:grpSpLocks/>
          </p:cNvGrpSpPr>
          <p:nvPr/>
        </p:nvGrpSpPr>
        <p:grpSpPr bwMode="auto">
          <a:xfrm>
            <a:off x="0" y="6248400"/>
            <a:ext cx="9144000" cy="115888"/>
            <a:chOff x="0" y="3936"/>
            <a:chExt cx="5760" cy="73"/>
          </a:xfrm>
        </p:grpSpPr>
        <p:sp>
          <p:nvSpPr>
            <p:cNvPr id="1098" name="Rectangle 74"/>
            <p:cNvSpPr>
              <a:spLocks noChangeArrowheads="1"/>
            </p:cNvSpPr>
            <p:nvPr/>
          </p:nvSpPr>
          <p:spPr bwMode="auto">
            <a:xfrm>
              <a:off x="0" y="3936"/>
              <a:ext cx="576" cy="73"/>
            </a:xfrm>
            <a:prstGeom prst="rect">
              <a:avLst/>
            </a:prstGeom>
            <a:solidFill>
              <a:srgbClr val="5C90B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99" name="Rectangle 75"/>
            <p:cNvSpPr>
              <a:spLocks noChangeArrowheads="1"/>
            </p:cNvSpPr>
            <p:nvPr/>
          </p:nvSpPr>
          <p:spPr bwMode="auto">
            <a:xfrm>
              <a:off x="1152" y="3936"/>
              <a:ext cx="576" cy="73"/>
            </a:xfrm>
            <a:prstGeom prst="rect">
              <a:avLst/>
            </a:prstGeom>
            <a:solidFill>
              <a:srgbClr val="2E8C9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00" name="Rectangle 76"/>
            <p:cNvSpPr>
              <a:spLocks noChangeArrowheads="1"/>
            </p:cNvSpPr>
            <p:nvPr/>
          </p:nvSpPr>
          <p:spPr bwMode="auto">
            <a:xfrm>
              <a:off x="2304" y="3936"/>
              <a:ext cx="576" cy="73"/>
            </a:xfrm>
            <a:prstGeom prst="rect">
              <a:avLst/>
            </a:prstGeom>
            <a:solidFill>
              <a:srgbClr val="2A8EC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01" name="Rectangle 77"/>
            <p:cNvSpPr>
              <a:spLocks noChangeArrowheads="1"/>
            </p:cNvSpPr>
            <p:nvPr/>
          </p:nvSpPr>
          <p:spPr bwMode="auto">
            <a:xfrm>
              <a:off x="1728" y="3936"/>
              <a:ext cx="576" cy="73"/>
            </a:xfrm>
            <a:prstGeom prst="rect">
              <a:avLst/>
            </a:prstGeom>
            <a:solidFill>
              <a:srgbClr val="CBA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02" name="Rectangle 78"/>
            <p:cNvSpPr>
              <a:spLocks noChangeArrowheads="1"/>
            </p:cNvSpPr>
            <p:nvPr/>
          </p:nvSpPr>
          <p:spPr bwMode="auto">
            <a:xfrm>
              <a:off x="576" y="3936"/>
              <a:ext cx="576" cy="73"/>
            </a:xfrm>
            <a:prstGeom prst="rect">
              <a:avLst/>
            </a:prstGeom>
            <a:solidFill>
              <a:srgbClr val="CD338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03" name="Rectangle 79"/>
            <p:cNvSpPr>
              <a:spLocks noChangeArrowheads="1"/>
            </p:cNvSpPr>
            <p:nvPr/>
          </p:nvSpPr>
          <p:spPr bwMode="auto">
            <a:xfrm>
              <a:off x="3456" y="3936"/>
              <a:ext cx="576" cy="73"/>
            </a:xfrm>
            <a:prstGeom prst="rect">
              <a:avLst/>
            </a:prstGeom>
            <a:solidFill>
              <a:srgbClr val="8174A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04" name="Rectangle 80"/>
            <p:cNvSpPr>
              <a:spLocks noChangeArrowheads="1"/>
            </p:cNvSpPr>
            <p:nvPr/>
          </p:nvSpPr>
          <p:spPr bwMode="auto">
            <a:xfrm>
              <a:off x="2880" y="3936"/>
              <a:ext cx="576" cy="73"/>
            </a:xfrm>
            <a:prstGeom prst="rect">
              <a:avLst/>
            </a:prstGeom>
            <a:solidFill>
              <a:srgbClr val="F18E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05" name="Rectangle 81"/>
            <p:cNvSpPr>
              <a:spLocks noChangeArrowheads="1"/>
            </p:cNvSpPr>
            <p:nvPr/>
          </p:nvSpPr>
          <p:spPr bwMode="auto">
            <a:xfrm>
              <a:off x="4608" y="3936"/>
              <a:ext cx="576" cy="73"/>
            </a:xfrm>
            <a:prstGeom prst="rect">
              <a:avLst/>
            </a:prstGeom>
            <a:solidFill>
              <a:srgbClr val="9B3C8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06" name="Rectangle 82"/>
            <p:cNvSpPr>
              <a:spLocks noChangeArrowheads="1"/>
            </p:cNvSpPr>
            <p:nvPr/>
          </p:nvSpPr>
          <p:spPr bwMode="auto">
            <a:xfrm>
              <a:off x="4032" y="3936"/>
              <a:ext cx="576" cy="73"/>
            </a:xfrm>
            <a:prstGeom prst="rect">
              <a:avLst/>
            </a:prstGeom>
            <a:solidFill>
              <a:srgbClr val="7D903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07" name="Rectangle 83"/>
            <p:cNvSpPr>
              <a:spLocks noChangeArrowheads="1"/>
            </p:cNvSpPr>
            <p:nvPr/>
          </p:nvSpPr>
          <p:spPr bwMode="auto">
            <a:xfrm>
              <a:off x="5184" y="3936"/>
              <a:ext cx="576" cy="73"/>
            </a:xfrm>
            <a:prstGeom prst="rect">
              <a:avLst/>
            </a:prstGeom>
            <a:solidFill>
              <a:srgbClr val="B0A7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1109" name="Rectangle 85"/>
          <p:cNvSpPr>
            <a:spLocks noChangeArrowheads="1"/>
          </p:cNvSpPr>
          <p:nvPr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D9D9D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pic>
        <p:nvPicPr>
          <p:cNvPr id="1111" name="Picture 87" descr="logo.jpg                                                       001C3879Macintosh HD                   BB717056:"/>
          <p:cNvPicPr>
            <a:picLocks noChangeAspect="1" noChangeArrowheads="1"/>
          </p:cNvPicPr>
          <p:nvPr/>
        </p:nvPicPr>
        <p:blipFill>
          <a:blip r:embed="rId13" r:link="rId14"/>
          <a:srcRect b="36978"/>
          <a:stretch>
            <a:fillRect/>
          </a:stretch>
        </p:blipFill>
        <p:spPr bwMode="auto">
          <a:xfrm>
            <a:off x="539750" y="6434138"/>
            <a:ext cx="2357438" cy="407987"/>
          </a:xfrm>
          <a:prstGeom prst="rect">
            <a:avLst/>
          </a:prstGeom>
          <a:noFill/>
        </p:spPr>
      </p:pic>
      <p:sp>
        <p:nvSpPr>
          <p:cNvPr id="1114" name="Rectangle 9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0"/>
            </a:lvl1pPr>
          </a:lstStyle>
          <a:p>
            <a:endParaRPr lang="en-US"/>
          </a:p>
        </p:txBody>
      </p:sp>
      <p:sp>
        <p:nvSpPr>
          <p:cNvPr id="1115" name="Rectangle 9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0" y="64770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0"/>
            </a:lvl1pPr>
          </a:lstStyle>
          <a:p>
            <a:endParaRPr lang="en-US"/>
          </a:p>
        </p:txBody>
      </p:sp>
      <p:sp>
        <p:nvSpPr>
          <p:cNvPr id="1119" name="Rectangle 95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433388" y="304800"/>
            <a:ext cx="82772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voor opmaakprofiel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4D4D4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4D4D4D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4D4D4D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4D4D4D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4D4D4D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4D4D4D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4D4D4D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4D4D4D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4D4D4D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20000"/>
        </a:spcBef>
        <a:spcAft>
          <a:spcPct val="0"/>
        </a:spcAft>
        <a:buClr>
          <a:srgbClr val="F18E00"/>
        </a:buClr>
        <a:buSzPct val="70000"/>
        <a:buFont typeface="Wingdings" pitchFamily="2" charset="2"/>
        <a:buChar char="n"/>
        <a:defRPr sz="2400" b="1">
          <a:solidFill>
            <a:srgbClr val="4C5D68"/>
          </a:solidFill>
          <a:latin typeface="+mn-lt"/>
          <a:ea typeface="+mn-ea"/>
          <a:cs typeface="+mn-cs"/>
        </a:defRPr>
      </a:lvl1pPr>
      <a:lvl2pPr marL="712788" indent="-260350" algn="l" rtl="0" eaLnBrk="1" fontAlgn="base" hangingPunct="1">
        <a:spcBef>
          <a:spcPct val="20000"/>
        </a:spcBef>
        <a:spcAft>
          <a:spcPct val="0"/>
        </a:spcAft>
        <a:buClr>
          <a:srgbClr val="F18E00"/>
        </a:buClr>
        <a:buSzPct val="70000"/>
        <a:buFont typeface="Wingdings" pitchFamily="2" charset="2"/>
        <a:buChar char="n"/>
        <a:defRPr sz="2100">
          <a:solidFill>
            <a:srgbClr val="4C5D68"/>
          </a:solidFill>
          <a:latin typeface="+mn-lt"/>
        </a:defRPr>
      </a:lvl2pPr>
      <a:lvl3pPr marL="1158875" indent="-266700" algn="l" rtl="0" eaLnBrk="1" fontAlgn="base" hangingPunct="1">
        <a:spcBef>
          <a:spcPct val="20000"/>
        </a:spcBef>
        <a:spcAft>
          <a:spcPct val="0"/>
        </a:spcAft>
        <a:buClr>
          <a:srgbClr val="F18E00"/>
        </a:buClr>
        <a:buSzPct val="70000"/>
        <a:buFont typeface="Wingdings" pitchFamily="2" charset="2"/>
        <a:buChar char="n"/>
        <a:defRPr>
          <a:solidFill>
            <a:srgbClr val="4C5D68"/>
          </a:solidFill>
          <a:latin typeface="+mn-lt"/>
        </a:defRPr>
      </a:lvl3pPr>
      <a:lvl4pPr marL="1616075" indent="-274638" algn="l" rtl="0" eaLnBrk="1" fontAlgn="base" hangingPunct="1">
        <a:spcBef>
          <a:spcPct val="20000"/>
        </a:spcBef>
        <a:spcAft>
          <a:spcPct val="0"/>
        </a:spcAft>
        <a:buClr>
          <a:srgbClr val="F18E00"/>
        </a:buClr>
        <a:buSzPct val="70000"/>
        <a:buFont typeface="Wingdings" pitchFamily="2" charset="2"/>
        <a:buChar char="n"/>
        <a:defRPr sz="1600">
          <a:solidFill>
            <a:srgbClr val="4C5D68"/>
          </a:solidFill>
          <a:latin typeface="+mn-lt"/>
        </a:defRPr>
      </a:lvl4pPr>
      <a:lvl5pPr marL="2060575" indent="-265113" algn="l" rtl="0" eaLnBrk="1" fontAlgn="base" hangingPunct="1">
        <a:spcBef>
          <a:spcPct val="20000"/>
        </a:spcBef>
        <a:spcAft>
          <a:spcPct val="0"/>
        </a:spcAft>
        <a:buClr>
          <a:srgbClr val="F18E00"/>
        </a:buClr>
        <a:buSzPct val="70000"/>
        <a:buFont typeface="Wingdings" pitchFamily="2" charset="2"/>
        <a:buChar char="n"/>
        <a:defRPr sz="1400">
          <a:solidFill>
            <a:srgbClr val="4C5D68"/>
          </a:solidFill>
          <a:latin typeface="+mn-lt"/>
        </a:defRPr>
      </a:lvl5pPr>
      <a:lvl6pPr marL="2517775" indent="-265113" algn="l" rtl="0" eaLnBrk="1" fontAlgn="base" hangingPunct="1">
        <a:spcBef>
          <a:spcPct val="20000"/>
        </a:spcBef>
        <a:spcAft>
          <a:spcPct val="0"/>
        </a:spcAft>
        <a:buClr>
          <a:srgbClr val="F18E00"/>
        </a:buClr>
        <a:buSzPct val="70000"/>
        <a:buFont typeface="Wingdings" pitchFamily="2" charset="2"/>
        <a:buChar char="n"/>
        <a:defRPr sz="1400">
          <a:solidFill>
            <a:srgbClr val="4C5D68"/>
          </a:solidFill>
          <a:latin typeface="+mn-lt"/>
        </a:defRPr>
      </a:lvl6pPr>
      <a:lvl7pPr marL="2974975" indent="-265113" algn="l" rtl="0" eaLnBrk="1" fontAlgn="base" hangingPunct="1">
        <a:spcBef>
          <a:spcPct val="20000"/>
        </a:spcBef>
        <a:spcAft>
          <a:spcPct val="0"/>
        </a:spcAft>
        <a:buClr>
          <a:srgbClr val="F18E00"/>
        </a:buClr>
        <a:buSzPct val="70000"/>
        <a:buFont typeface="Wingdings" pitchFamily="2" charset="2"/>
        <a:buChar char="n"/>
        <a:defRPr sz="1400">
          <a:solidFill>
            <a:srgbClr val="4C5D68"/>
          </a:solidFill>
          <a:latin typeface="+mn-lt"/>
        </a:defRPr>
      </a:lvl7pPr>
      <a:lvl8pPr marL="3432175" indent="-265113" algn="l" rtl="0" eaLnBrk="1" fontAlgn="base" hangingPunct="1">
        <a:spcBef>
          <a:spcPct val="20000"/>
        </a:spcBef>
        <a:spcAft>
          <a:spcPct val="0"/>
        </a:spcAft>
        <a:buClr>
          <a:srgbClr val="F18E00"/>
        </a:buClr>
        <a:buSzPct val="70000"/>
        <a:buFont typeface="Wingdings" pitchFamily="2" charset="2"/>
        <a:buChar char="n"/>
        <a:defRPr sz="1400">
          <a:solidFill>
            <a:srgbClr val="4C5D68"/>
          </a:solidFill>
          <a:latin typeface="+mn-lt"/>
        </a:defRPr>
      </a:lvl8pPr>
      <a:lvl9pPr marL="3889375" indent="-265113" algn="l" rtl="0" eaLnBrk="1" fontAlgn="base" hangingPunct="1">
        <a:spcBef>
          <a:spcPct val="20000"/>
        </a:spcBef>
        <a:spcAft>
          <a:spcPct val="0"/>
        </a:spcAft>
        <a:buClr>
          <a:srgbClr val="F18E00"/>
        </a:buClr>
        <a:buSzPct val="70000"/>
        <a:buFont typeface="Wingdings" pitchFamily="2" charset="2"/>
        <a:buChar char="n"/>
        <a:defRPr sz="1400">
          <a:solidFill>
            <a:srgbClr val="4C5D68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838200" y="2360613"/>
            <a:ext cx="7773988" cy="457200"/>
          </a:xfrm>
        </p:spPr>
        <p:txBody>
          <a:bodyPr/>
          <a:lstStyle/>
          <a:p>
            <a:r>
              <a:rPr lang="en-GB" sz="2400" dirty="0" smtClean="0"/>
              <a:t>M&amp;I Team presentation PMIC Proposal</a:t>
            </a:r>
            <a:endParaRPr lang="en-GB" sz="2400" dirty="0"/>
          </a:p>
        </p:txBody>
      </p:sp>
      <p:sp>
        <p:nvSpPr>
          <p:cNvPr id="14643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827088" y="4149725"/>
            <a:ext cx="7773987" cy="1439863"/>
          </a:xfrm>
        </p:spPr>
        <p:txBody>
          <a:bodyPr/>
          <a:lstStyle/>
          <a:p>
            <a:r>
              <a:rPr lang="en-GB" b="1" dirty="0" smtClean="0"/>
              <a:t>Meint Plenter, Bid Manager, Chairman CPB</a:t>
            </a:r>
            <a:endParaRPr lang="en-GB" dirty="0"/>
          </a:p>
          <a:p>
            <a:r>
              <a:rPr lang="en-GB" dirty="0"/>
              <a:t>Date: </a:t>
            </a:r>
            <a:r>
              <a:rPr lang="en-GB" dirty="0" err="1"/>
              <a:t>dd/mm/yyyy</a:t>
            </a:r>
            <a:endParaRPr lang="en-GB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Rectangl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433388" y="1052513"/>
            <a:ext cx="8710612" cy="4884737"/>
          </a:xfrm>
        </p:spPr>
        <p:txBody>
          <a:bodyPr/>
          <a:lstStyle/>
          <a:p>
            <a:r>
              <a:rPr lang="en-GB" dirty="0" smtClean="0"/>
              <a:t>M&amp;I Partners, prime contractor</a:t>
            </a:r>
          </a:p>
          <a:p>
            <a:pPr lvl="1"/>
            <a:r>
              <a:rPr lang="en-GB" dirty="0" smtClean="0"/>
              <a:t>Associates (</a:t>
            </a:r>
            <a:r>
              <a:rPr lang="en-GB" dirty="0" err="1" smtClean="0"/>
              <a:t>Pronohau</a:t>
            </a:r>
            <a:r>
              <a:rPr lang="en-GB" dirty="0" smtClean="0"/>
              <a:t> and others)</a:t>
            </a:r>
          </a:p>
          <a:p>
            <a:r>
              <a:rPr lang="en-GB" dirty="0" smtClean="0"/>
              <a:t>Subcontractors (Services and Bodies)</a:t>
            </a:r>
          </a:p>
          <a:p>
            <a:pPr lvl="1"/>
            <a:r>
              <a:rPr lang="en-GB" dirty="0" smtClean="0"/>
              <a:t>ALTRAN</a:t>
            </a:r>
          </a:p>
          <a:p>
            <a:pPr lvl="1"/>
            <a:r>
              <a:rPr lang="en-GB" dirty="0" smtClean="0"/>
              <a:t>SQS</a:t>
            </a:r>
          </a:p>
          <a:p>
            <a:pPr lvl="1"/>
            <a:r>
              <a:rPr lang="en-GB" dirty="0" err="1" smtClean="0"/>
              <a:t>Everet</a:t>
            </a:r>
            <a:endParaRPr lang="en-GB" dirty="0" smtClean="0"/>
          </a:p>
          <a:p>
            <a:r>
              <a:rPr lang="en-GB" dirty="0" smtClean="0"/>
              <a:t>Subcontractors (Bodies only)</a:t>
            </a:r>
          </a:p>
          <a:p>
            <a:pPr lvl="1"/>
            <a:r>
              <a:rPr lang="en-GB" dirty="0" err="1" smtClean="0"/>
              <a:t>CapGemini</a:t>
            </a:r>
            <a:endParaRPr lang="en-GB" dirty="0" smtClean="0"/>
          </a:p>
          <a:p>
            <a:pPr lvl="1"/>
            <a:r>
              <a:rPr lang="en-GB" dirty="0" smtClean="0"/>
              <a:t>ManTech</a:t>
            </a:r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31800" y="304800"/>
            <a:ext cx="8285163" cy="579438"/>
          </a:xfrm>
          <a:ln/>
        </p:spPr>
        <p:txBody>
          <a:bodyPr>
            <a:spAutoFit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M&amp;I Team	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6677" name="Text Box 5"/>
          <p:cNvSpPr txBox="1">
            <a:spLocks noChangeArrowheads="1"/>
          </p:cNvSpPr>
          <p:nvPr/>
        </p:nvSpPr>
        <p:spPr bwMode="auto">
          <a:xfrm>
            <a:off x="1168400" y="4527550"/>
            <a:ext cx="6427788" cy="457200"/>
          </a:xfrm>
          <a:prstGeom prst="rect">
            <a:avLst/>
          </a:prstGeom>
          <a:noFill/>
          <a:ln w="22225">
            <a:noFill/>
            <a:miter lim="800000"/>
            <a:headEnd/>
            <a:tailEnd type="none" w="lg" len="lg"/>
          </a:ln>
          <a:effectLst/>
        </p:spPr>
        <p:txBody>
          <a:bodyPr lIns="90000" tIns="46800" rIns="90000" bIns="46800">
            <a:spAutoFit/>
          </a:bodyPr>
          <a:lstStyle/>
          <a:p>
            <a:endParaRPr lang="nl-NL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AGENDA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</a:p>
          <a:p>
            <a:r>
              <a:rPr lang="nl-NL" dirty="0" smtClean="0"/>
              <a:t>Overall Approach (Meint Plenter)</a:t>
            </a:r>
          </a:p>
          <a:p>
            <a:r>
              <a:rPr lang="nl-NL" dirty="0" smtClean="0"/>
              <a:t>PMIC Project Management (Gert den Hertog)</a:t>
            </a:r>
          </a:p>
          <a:p>
            <a:r>
              <a:rPr lang="nl-NL" dirty="0" smtClean="0"/>
              <a:t>Capability Improvement, Quality Management and Performance Management (Marc Baetens)</a:t>
            </a:r>
          </a:p>
          <a:p>
            <a:r>
              <a:rPr lang="nl-NL" dirty="0" smtClean="0"/>
              <a:t>Bi-SC AIS Engineering, Testing and Transition ( Wim Touw)</a:t>
            </a:r>
          </a:p>
          <a:p>
            <a:r>
              <a:rPr lang="nl-NL" dirty="0" smtClean="0"/>
              <a:t>Bi-SC AIS Programme/Project Management and Control (Didier Brax)</a:t>
            </a:r>
          </a:p>
          <a:p>
            <a:r>
              <a:rPr lang="nl-NL" dirty="0" smtClean="0"/>
              <a:t>Questions and Answers</a:t>
            </a:r>
          </a:p>
          <a:p>
            <a:r>
              <a:rPr lang="nl-NL" dirty="0" smtClean="0"/>
              <a:t>Closing</a:t>
            </a:r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Overall Approach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Teaming Approach</a:t>
            </a:r>
          </a:p>
          <a:p>
            <a:pPr lvl="1"/>
            <a:r>
              <a:rPr lang="nl-NL" dirty="0" smtClean="0"/>
              <a:t>Back-to-Back type subcontracting</a:t>
            </a:r>
          </a:p>
          <a:p>
            <a:r>
              <a:rPr lang="nl-NL" dirty="0" smtClean="0"/>
              <a:t>Governance</a:t>
            </a:r>
          </a:p>
          <a:p>
            <a:pPr lvl="1"/>
            <a:r>
              <a:rPr lang="nl-NL" dirty="0" smtClean="0"/>
              <a:t>Contractor Project Board, chaired by M&amp;I Partners</a:t>
            </a:r>
          </a:p>
          <a:p>
            <a:pPr lvl="1"/>
            <a:r>
              <a:rPr lang="nl-NL" dirty="0" smtClean="0"/>
              <a:t>Timely team reaction to meet Bi-SC AIS needs</a:t>
            </a:r>
          </a:p>
          <a:p>
            <a:r>
              <a:rPr lang="nl-NL" dirty="0" smtClean="0"/>
              <a:t>Internal QM/QA</a:t>
            </a:r>
          </a:p>
          <a:p>
            <a:pPr lvl="1"/>
            <a:r>
              <a:rPr lang="nl-NL" dirty="0" smtClean="0"/>
              <a:t>Reports available to CPB to stimulate improvements</a:t>
            </a:r>
          </a:p>
          <a:p>
            <a:r>
              <a:rPr lang="nl-NL" dirty="0" smtClean="0"/>
              <a:t>Contractor PM</a:t>
            </a:r>
          </a:p>
          <a:p>
            <a:pPr lvl="1"/>
            <a:r>
              <a:rPr lang="nl-NL" dirty="0" smtClean="0"/>
              <a:t>Direct access to (CPB) via chairman for rapid actions</a:t>
            </a:r>
          </a:p>
          <a:p>
            <a:r>
              <a:rPr lang="nl-NL" dirty="0" smtClean="0"/>
              <a:t>Purchasor CM and PM</a:t>
            </a:r>
          </a:p>
          <a:p>
            <a:pPr lvl="1"/>
            <a:r>
              <a:rPr lang="nl-NL" dirty="0" smtClean="0"/>
              <a:t>Chairman CPB available to CM and PM for discussions and decisions</a:t>
            </a:r>
            <a:endParaRPr lang="nl-NL" dirty="0"/>
          </a:p>
        </p:txBody>
      </p: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Overall Approach: Challenge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Bi-SC AIS to be implemented within:</a:t>
            </a:r>
          </a:p>
          <a:p>
            <a:pPr lvl="1"/>
            <a:r>
              <a:rPr lang="nl-NL" dirty="0" smtClean="0"/>
              <a:t>Budget</a:t>
            </a:r>
          </a:p>
          <a:p>
            <a:pPr lvl="1"/>
            <a:r>
              <a:rPr lang="nl-NL" dirty="0" smtClean="0"/>
              <a:t>Time</a:t>
            </a:r>
          </a:p>
          <a:p>
            <a:pPr lvl="1"/>
            <a:r>
              <a:rPr lang="nl-NL" dirty="0" smtClean="0"/>
              <a:t>Performance</a:t>
            </a:r>
          </a:p>
          <a:p>
            <a:endParaRPr lang="nl-NL" dirty="0" smtClean="0"/>
          </a:p>
          <a:p>
            <a:pPr>
              <a:buNone/>
            </a:pPr>
            <a:endParaRPr lang="nl-NL" dirty="0" smtClean="0"/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Overall Approach: The M&amp;I Team Answer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 smtClean="0"/>
              <a:t>Management</a:t>
            </a:r>
          </a:p>
          <a:p>
            <a:pPr lvl="2"/>
            <a:r>
              <a:rPr lang="nl-NL" dirty="0" smtClean="0"/>
              <a:t>Process based management at programme and project level</a:t>
            </a:r>
          </a:p>
          <a:p>
            <a:pPr lvl="1"/>
            <a:r>
              <a:rPr lang="nl-NL" dirty="0" smtClean="0"/>
              <a:t>Enginering</a:t>
            </a:r>
          </a:p>
          <a:p>
            <a:pPr lvl="2"/>
            <a:r>
              <a:rPr lang="nl-NL" dirty="0" smtClean="0"/>
              <a:t>Development and transition to a Service Oriented Architecture in a controlled way</a:t>
            </a:r>
          </a:p>
          <a:p>
            <a:pPr lvl="2"/>
            <a:r>
              <a:rPr lang="nl-NL" dirty="0" smtClean="0"/>
              <a:t>PMO controlled testing in Bi-SC AIS testbed </a:t>
            </a:r>
          </a:p>
          <a:p>
            <a:pPr lvl="2"/>
            <a:r>
              <a:rPr lang="nl-NL" dirty="0" smtClean="0"/>
              <a:t>Transition and Coordination with NC3A on system life cycle aspects</a:t>
            </a:r>
          </a:p>
          <a:p>
            <a:pPr lvl="2"/>
            <a:r>
              <a:rPr lang="nl-NL" dirty="0" smtClean="0"/>
              <a:t>Application of accepted international and NATO standards</a:t>
            </a:r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Overall Approach: The M&amp;I Team Answer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 smtClean="0"/>
              <a:t>Control and Reporting</a:t>
            </a:r>
          </a:p>
          <a:p>
            <a:pPr lvl="2"/>
            <a:r>
              <a:rPr lang="nl-NL" dirty="0" smtClean="0"/>
              <a:t>Information sharing with all interested parties via MOSS</a:t>
            </a:r>
          </a:p>
          <a:p>
            <a:pPr lvl="2"/>
            <a:r>
              <a:rPr lang="nl-NL" dirty="0" smtClean="0"/>
              <a:t>Support correct and timely decision making</a:t>
            </a:r>
          </a:p>
          <a:p>
            <a:pPr lvl="1"/>
            <a:r>
              <a:rPr lang="nl-NL" dirty="0" smtClean="0"/>
              <a:t>Quality Management</a:t>
            </a:r>
          </a:p>
          <a:p>
            <a:pPr lvl="2"/>
            <a:r>
              <a:rPr lang="nl-NL" dirty="0" smtClean="0"/>
              <a:t>Establshment of quality management and assurance at programme and project level</a:t>
            </a:r>
          </a:p>
          <a:p>
            <a:pPr lvl="2"/>
            <a:r>
              <a:rPr lang="nl-NL" dirty="0" smtClean="0"/>
              <a:t>Continuous improvement programme</a:t>
            </a:r>
          </a:p>
          <a:p>
            <a:pPr lvl="2"/>
            <a:r>
              <a:rPr lang="nl-NL" dirty="0" smtClean="0"/>
              <a:t>Performance Management</a:t>
            </a:r>
          </a:p>
          <a:p>
            <a:endParaRPr lang="nl-NL" dirty="0"/>
          </a:p>
        </p:txBody>
      </p:sp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M&amp;I Template">
  <a:themeElements>
    <a:clrScheme name="P_M&amp;I-Engelstalig 1">
      <a:dk1>
        <a:srgbClr val="4C5D68"/>
      </a:dk1>
      <a:lt1>
        <a:srgbClr val="FFFFFF"/>
      </a:lt1>
      <a:dk2>
        <a:srgbClr val="4D4D4D"/>
      </a:dk2>
      <a:lt2>
        <a:srgbClr val="808080"/>
      </a:lt2>
      <a:accent1>
        <a:srgbClr val="F18E00"/>
      </a:accent1>
      <a:accent2>
        <a:srgbClr val="ACAA00"/>
      </a:accent2>
      <a:accent3>
        <a:srgbClr val="FFFFFF"/>
      </a:accent3>
      <a:accent4>
        <a:srgbClr val="404E58"/>
      </a:accent4>
      <a:accent5>
        <a:srgbClr val="F7C6AA"/>
      </a:accent5>
      <a:accent6>
        <a:srgbClr val="9B9A00"/>
      </a:accent6>
      <a:hlink>
        <a:srgbClr val="568EBE"/>
      </a:hlink>
      <a:folHlink>
        <a:srgbClr val="E03288"/>
      </a:folHlink>
    </a:clrScheme>
    <a:fontScheme name="P_M&amp;I-Engelstali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222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222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_M&amp;I-Engelstalig 1">
        <a:dk1>
          <a:srgbClr val="4C5D68"/>
        </a:dk1>
        <a:lt1>
          <a:srgbClr val="FFFFFF"/>
        </a:lt1>
        <a:dk2>
          <a:srgbClr val="4D4D4D"/>
        </a:dk2>
        <a:lt2>
          <a:srgbClr val="808080"/>
        </a:lt2>
        <a:accent1>
          <a:srgbClr val="F18E00"/>
        </a:accent1>
        <a:accent2>
          <a:srgbClr val="ACAA00"/>
        </a:accent2>
        <a:accent3>
          <a:srgbClr val="FFFFFF"/>
        </a:accent3>
        <a:accent4>
          <a:srgbClr val="404E58"/>
        </a:accent4>
        <a:accent5>
          <a:srgbClr val="F7C6AA"/>
        </a:accent5>
        <a:accent6>
          <a:srgbClr val="9B9A00"/>
        </a:accent6>
        <a:hlink>
          <a:srgbClr val="568EBE"/>
        </a:hlink>
        <a:folHlink>
          <a:srgbClr val="E0328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Words>268</Words>
  <PresentationFormat>On-screen Show (4:3)</PresentationFormat>
  <Paragraphs>55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LinksUpToDate>false</LinksUpToDate>
  <SharedDoc>false</SharedDoc>
  <HyperlinksChanged>false</HyperlinksChanged>
</Properties>
</file>